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6" r:id="rId3"/>
    <p:sldId id="268" r:id="rId4"/>
    <p:sldId id="257" r:id="rId5"/>
    <p:sldId id="261" r:id="rId6"/>
    <p:sldId id="263" r:id="rId7"/>
    <p:sldId id="260" r:id="rId8"/>
    <p:sldId id="269" r:id="rId9"/>
    <p:sldId id="271" r:id="rId10"/>
    <p:sldId id="273" r:id="rId11"/>
    <p:sldId id="274" r:id="rId13"/>
    <p:sldId id="264" r:id="rId14"/>
    <p:sldId id="275" r:id="rId15"/>
    <p:sldId id="276" r:id="rId16"/>
    <p:sldId id="278" r:id="rId17"/>
    <p:sldId id="272" r:id="rId18"/>
    <p:sldId id="279" r:id="rId19"/>
    <p:sldId id="267" r:id="rId20"/>
    <p:sldId id="26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404" tIns="33202" rIns="66404" bIns="3320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404" tIns="33202" rIns="66404" bIns="33202"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F25D4-3F8F-477C-85C4-5CE63E6857F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2B47B-A2D7-4407-9A87-09CD507F776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43959" y="254524"/>
            <a:ext cx="8606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«Гимназия №1» муниципального образования «город Бугуруслан»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2689" y="2309567"/>
            <a:ext cx="74094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ИНЖЕНЕРНОГО МЫШЛЕНИЯ В ШКОЛЕ.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ТЕХНОЛОГИИ, ИНСТРУМЕНТЫ, РЕЗУЛЬТАТ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4045" y="5147035"/>
            <a:ext cx="4647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Мордасова Наталия Александровна, 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научно-методической работе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268730" y="217805"/>
            <a:ext cx="9190990" cy="6507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Самарский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академика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Королева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стория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прикладная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искусственный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US" alt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КФУ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Казань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Поволжский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информатики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администрирование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сетей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КНИТУ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Мехотроника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МГТУ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Баумана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r>
              <a:rPr lang="en-US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Специальное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инженерия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искусственный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технического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генерала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армии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Хрулёва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Волжский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водного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логистика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МГУ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Общая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287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sun9-22.userapi.com/impg/5rJKL_j7fMH14E1xl007_aHZuaZsnlS_XQVk_w/eUnec-tWCOo.jpg?size=854x854&amp;quality=95&amp;sign=671b1625d8f9d6cddbf1631faca6dfdb&amp;type=album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67608" y="449287"/>
            <a:ext cx="7416824" cy="6408713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73AB-503D-45B6-8C7F-FBCE0066DF1D}" type="slidenum">
              <a:rPr lang="ru-RU" smtClean="0"/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4166"/>
            <a:ext cx="9144000" cy="1630045"/>
          </a:xfrm>
          <a:prstGeom prst="rect">
            <a:avLst/>
          </a:prstGeom>
          <a:solidFill>
            <a:srgbClr val="F4FBF3"/>
          </a:solidFill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СОТРУДНИЧЕСТВО С </a:t>
            </a:r>
            <a:r>
              <a:rPr lang="ru-RU" sz="4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Roboto Medium" pitchFamily="2" charset="0"/>
                <a:cs typeface="+mj-cs"/>
              </a:rPr>
              <a:t>УГНТУ</a:t>
            </a:r>
            <a:r>
              <a:rPr lang="ru-RU" sz="2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г. Уфа</a:t>
            </a:r>
            <a:endParaRPr lang="ru-RU" sz="28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spcAft>
                <a:spcPct val="0"/>
              </a:spcAft>
            </a:pP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Программа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Neftepolis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7524" y="1393772"/>
            <a:ext cx="9144000" cy="521970"/>
          </a:xfrm>
          <a:prstGeom prst="rect">
            <a:avLst/>
          </a:prstGeom>
          <a:solidFill>
            <a:srgbClr val="F4FBF3"/>
          </a:solidFill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УРОКИ ОТ «КРАСНОГО КРЕСТА»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73AB-503D-45B6-8C7F-FBCE0066DF1D}" type="slidenum">
              <a:rPr lang="ru-RU" smtClean="0"/>
            </a:fld>
            <a:endParaRPr lang="ru-RU"/>
          </a:p>
        </p:txBody>
      </p:sp>
      <p:pic>
        <p:nvPicPr>
          <p:cNvPr id="7172" name="Picture 4" descr="https://sun9-24.userapi.com/impg/fIIBJVPEHoXpCsImhEy3YvipEWrzcEJxZnNWng/gzghcor-_tU.jpg?size=1280x960&amp;quality=95&amp;sign=8ff2b250b41e3cc9e96028c358ef4137&amp;type=album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3"/>
          <a:stretch>
            <a:fillRect/>
          </a:stretch>
        </p:blipFill>
        <p:spPr bwMode="auto">
          <a:xfrm>
            <a:off x="2783633" y="1062047"/>
            <a:ext cx="6480720" cy="546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/>
          <p:nvPr/>
        </p:nvSpPr>
        <p:spPr>
          <a:xfrm>
            <a:off x="1631504" y="32900"/>
            <a:ext cx="88569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Программа «</a:t>
            </a:r>
            <a:r>
              <a:rPr lang="ru-RU" sz="2800" b="1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ДемоДей</a:t>
            </a:r>
            <a:r>
              <a:rPr lang="ru-RU" sz="2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 от УГНТУ – </a:t>
            </a:r>
            <a:endParaRPr lang="ru-RU" sz="28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Института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экосистем бизнеса и креативных индустрий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804035" y="507365"/>
            <a:ext cx="8583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8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 профессиональной направленности</a:t>
            </a:r>
            <a:endParaRPr lang="ru-RU" altLang="en-US" sz="2800" b="1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0" y="1029335"/>
            <a:ext cx="4114165" cy="308546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340" y="1029335"/>
            <a:ext cx="4157345" cy="311785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865" y="3548380"/>
            <a:ext cx="4084320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3314" name="Picture 2" descr="https://sun9-28.userapi.com/s/v1/ig2/jEaqXu-cO9zgGv4D93lCbQccInD7Ku8Z8_dikBxabSru-44Af70zLa1WMstxjjQ9whKjpEPyTMfTRyVZaIlJ75s4.jpg?quality=95&amp;as=32x32,48x48,72x72,108x108,160x160,240x240,360x360,480x480,540x540,640x640,720x720,1080x1080,1280x1280&amp;from=bu&amp;u=0U5cM6BxDJ6DZLbBFqIjuF9tGGxMhPU5stDsPp6-mLM&amp;cs=604x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73" y="172889"/>
            <a:ext cx="6096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овое поле 2"/>
          <p:cNvSpPr txBox="1"/>
          <p:nvPr/>
        </p:nvSpPr>
        <p:spPr>
          <a:xfrm>
            <a:off x="7980045" y="709930"/>
            <a:ext cx="360997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место – 6 человек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место – 5 человек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место – 5 человек</a:t>
            </a:r>
            <a:endParaRPr lang="ru-RU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15" y="173990"/>
            <a:ext cx="3597275" cy="2893695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90" y="3429000"/>
            <a:ext cx="3606800" cy="299529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7505" y="416560"/>
            <a:ext cx="4505960" cy="600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735" y="222250"/>
            <a:ext cx="3984625" cy="320675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670" y="222250"/>
            <a:ext cx="4283710" cy="622871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" y="3544570"/>
            <a:ext cx="2918460" cy="321564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3544570"/>
            <a:ext cx="2666365" cy="321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252855" y="521335"/>
            <a:ext cx="85109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надёжный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возвести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сантехник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дому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подвести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Инженеры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самолёты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корабли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железные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инженеры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телебашни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мосты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станешь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нж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</a:t>
            </a: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altLang="ru-RU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нужен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будешь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en-US" altLang="ru-RU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4" name="Изображение 3" descr="imag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090" y="741680"/>
            <a:ext cx="2809875" cy="396875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202690" y="4914900"/>
            <a:ext cx="3752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Путин В.В.</a:t>
            </a:r>
            <a:endParaRPr lang="ru-RU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312410" y="306070"/>
            <a:ext cx="5060315" cy="5296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лидерами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глобального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становятся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прорывные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собственную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мощную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производственную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базу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инженерных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одним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факторов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конкурентоспособности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технологической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независимости</a:t>
            </a:r>
            <a:r>
              <a:rPr lang="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673352" y="216408"/>
            <a:ext cx="8577072" cy="14173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инженерное мышление?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7340" y="1850136"/>
            <a:ext cx="8769096" cy="3928872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мышление — это способность анализировать задачи, находить рациональные решения, использовать научные и технические знания для создания новых объектов или процессов. Оно включает в себя логическое и критическое мышление, креативность, умение работать с данными и моделировать ситуации.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720594" y="216408"/>
            <a:ext cx="8750808" cy="14173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подходы мы можем использовать?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7340" y="1850136"/>
            <a:ext cx="8769096" cy="4742688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практических задач;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проектами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мышление;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другими предметами.</a:t>
            </a: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262126" y="1644904"/>
            <a:ext cx="9298940" cy="391769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подходить к задачам с системной точки зрения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уверенность в использовании математических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</a:t>
            </a:r>
            <a:endParaRPr lang="ru-RU" sz="3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r>
              <a:rPr lang="ru-RU" sz="3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инженерным профессиям, востребованным на рынке </a:t>
            </a:r>
            <a:r>
              <a:rPr lang="ru-RU" sz="3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endParaRPr lang="ru-RU" sz="3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73352" y="152908"/>
            <a:ext cx="8750808" cy="10088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для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673352" y="216408"/>
            <a:ext cx="8750808" cy="14173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Педагогические технологии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1450" y="2076379"/>
            <a:ext cx="8769096" cy="3243072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Проектная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исследовательская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деятельность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Игровые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подходы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Робототехника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Инструменты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для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3D-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моделирования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ru-RU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Технологии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</a:t>
            </a: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еативного</a:t>
            </a:r>
            <a:r>
              <a:rPr lang="en-US" altLang="ru-RU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мышления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729867" y="216408"/>
            <a:ext cx="8750808" cy="14173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ориентированная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уроков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физики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инженерного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1325" y="1859280"/>
            <a:ext cx="8769350" cy="4764405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/>
          <p:nvPr>
            <p:custDataLst>
              <p:tags r:id="rId2"/>
            </p:custDataLst>
          </p:nvPr>
        </p:nvGraphicFramePr>
        <p:xfrm>
          <a:off x="2166938" y="1910080"/>
          <a:ext cx="7858125" cy="4093845"/>
        </p:xfrm>
        <a:graphic>
          <a:graphicData uri="http://schemas.openxmlformats.org/drawingml/2006/table">
            <a:tbl>
              <a:tblPr/>
              <a:tblGrid>
                <a:gridCol w="347345"/>
                <a:gridCol w="5064125"/>
                <a:gridCol w="2446655"/>
              </a:tblGrid>
              <a:tr h="624840"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 b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№</a:t>
                      </a:r>
                      <a:endParaRPr sz="1600" b="1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 b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 Мероприятия</a:t>
                      </a:r>
                      <a:endParaRPr sz="1800" b="1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 b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       </a:t>
                      </a:r>
                      <a:r>
                        <a:rPr sz="1800" b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Форма проведения</a:t>
                      </a:r>
                      <a:endParaRPr sz="1800" b="1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629285"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sz="16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Формирование инженерного мышления в школе. Технологии, инструменты, результат 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теоретический 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семинар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54405"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sz="16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Развитие предпосылок инженерного мышления детей средствами современных образовательных  технологий (ТИКО моделирование, 3D-моделирование и т.д.)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практико-ориентированный семинар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626745"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sz="16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Проектирование современного урока в рамках формирования инженерного мышления обучающихся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практикум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629920"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sz="16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Ресурсы Центра «Точка Роста» для формирования инженерного мышления обучающихся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м</a:t>
                      </a: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астер-классы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628650"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endParaRPr sz="16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8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Анализ деятельности ОМП. Планирование деятельности на основе выявленных проблем</a:t>
                      </a: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80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412240" y="144780"/>
            <a:ext cx="8848725" cy="6507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ru-RU"/>
              <a:t>-</a:t>
            </a:r>
            <a:endParaRPr lang="ru-RU" altLang="en-US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880" y="341630"/>
            <a:ext cx="3658870" cy="274383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430" y="3841115"/>
            <a:ext cx="3676015" cy="270573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00000">
            <a:off x="5147310" y="506730"/>
            <a:ext cx="2432685" cy="324358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6155" y="144780"/>
            <a:ext cx="2317750" cy="309054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">
            <a:off x="9423400" y="722630"/>
            <a:ext cx="2289175" cy="3052445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9625" y="3235325"/>
            <a:ext cx="3082290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29529" y="166340"/>
            <a:ext cx="6348908" cy="277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3000" b="1" dirty="0" err="1">
                <a:solidFill>
                  <a:schemeClr val="tx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Ключевое</a:t>
            </a:r>
            <a:r>
              <a:rPr 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о</a:t>
            </a:r>
            <a:r>
              <a:rPr lang="en-US" sz="30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тличие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:</a:t>
            </a:r>
            <a:endParaRPr lang="en-US" sz="3000" b="1" dirty="0" smtClean="0">
              <a:solidFill>
                <a:schemeClr val="tx1"/>
              </a:solidFill>
              <a:latin typeface="Times New Roman" panose="02020603050405020304" pitchFamily="18" charset="0"/>
              <a:ea typeface="Outfit Extra Bold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899913" y="673965"/>
            <a:ext cx="3017937" cy="2079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665" b="1" dirty="0" err="1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Базовый</a:t>
            </a:r>
            <a:r>
              <a:rPr 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 </a:t>
            </a:r>
            <a:r>
              <a:rPr lang="ru-RU" alt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у</a:t>
            </a:r>
            <a:r>
              <a:rPr lang="en-US" sz="2665" b="1" dirty="0" err="1" smtClean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ровень</a:t>
            </a:r>
            <a:endParaRPr lang="en-US" sz="266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147435" y="671830"/>
            <a:ext cx="2919730" cy="2082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Углубленный </a:t>
            </a:r>
            <a:r>
              <a:rPr lang="ru-RU" alt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у</a:t>
            </a:r>
            <a:r>
              <a:rPr 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ровень (</a:t>
            </a:r>
            <a:r>
              <a:rPr lang="ru-RU" alt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с</a:t>
            </a:r>
            <a:r>
              <a:rPr lang="en-US" sz="2665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 7 класса)</a:t>
            </a:r>
            <a:endParaRPr lang="en-US" sz="2665" b="1" dirty="0">
              <a:solidFill>
                <a:srgbClr val="231971"/>
              </a:solidFill>
              <a:latin typeface="Times New Roman" panose="02020603050405020304" pitchFamily="18" charset="0"/>
              <a:ea typeface="Outfit Extra Bold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1369" y="920571"/>
            <a:ext cx="5488214" cy="38163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 7 классе, 2 часа в неделю.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Обзорный характер, знакомство с основными  законами.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Минимум практических и лабораторных работ.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Фокус на запоминание формул и решение типовых задач.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643" y="5074235"/>
            <a:ext cx="1682076" cy="1682076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5969000" y="908771"/>
            <a:ext cx="5978071" cy="379930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 7 классе, 3 часа в неделю.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Расширенный теоретический материал и комплексные темы.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 на исследовательскую деятельность и проектную работу.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665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олимпиадных задач и прикладных задач, использование математического аппарата</a:t>
            </a:r>
            <a:endParaRPr lang="ru-RU" sz="2665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698658" y="6508758"/>
            <a:ext cx="1386576" cy="2267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504" y="4644572"/>
            <a:ext cx="3381253" cy="22910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526*363"/>
  <p:tag name="TABLE_ENDDRAG_RECT" val="175*162*526*36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4029</Words>
  <Application>WPS Presentation</Application>
  <PresentationFormat>Широкоэкранный</PresentationFormat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Times New Roman</vt:lpstr>
      <vt:lpstr>Outfit Extra Bold</vt:lpstr>
      <vt:lpstr>Segoe Print</vt:lpstr>
      <vt:lpstr>Outfit Extra Bold</vt:lpstr>
      <vt:lpstr>Outfit Extra Bold</vt:lpstr>
      <vt:lpstr>MingLiU</vt:lpstr>
      <vt:lpstr>Verdana</vt:lpstr>
      <vt:lpstr>Roboto Medium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Перунова Т. А.</dc:creator>
  <cp:lastModifiedBy>Гимназия №1</cp:lastModifiedBy>
  <cp:revision>26</cp:revision>
  <dcterms:created xsi:type="dcterms:W3CDTF">2020-01-26T08:09:00Z</dcterms:created>
  <dcterms:modified xsi:type="dcterms:W3CDTF">2025-12-09T17:36:57Z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F684C3753725441997B323965905334F_12</vt:lpwstr>
  </property>
  <property fmtid="{D5CDD505-2E9C-101B-9397-08002B2CF9AE}" pid="3" name="KSOProductBuildVer">
    <vt:lpwstr>1049-12.2.0.23155</vt:lpwstr>
  </property>
</Properties>
</file>